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wmf" ContentType="image/x-wmf"/>
  <Override PartName="/ppt/media/image7.png" ContentType="image/png"/>
  <Override PartName="/ppt/media/image8.png" ContentType="image/png"/>
  <Override PartName="/ppt/media/image9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1"/>
          <p:cNvSpPr/>
          <p:nvPr/>
        </p:nvSpPr>
        <p:spPr>
          <a:xfrm>
            <a:off x="0" y="312840"/>
            <a:ext cx="9143640" cy="6665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4" name="ZoneTexte 2"/>
          <p:cNvSpPr/>
          <p:nvPr/>
        </p:nvSpPr>
        <p:spPr>
          <a:xfrm>
            <a:off x="2063880" y="2520000"/>
            <a:ext cx="5676120" cy="2954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m’entraine à résoudre des problèmes additifs.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m’entraine à résoudre des problèmes multiplicatifs.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Image 5" descr=""/>
          <p:cNvPicPr/>
          <p:nvPr/>
        </p:nvPicPr>
        <p:blipFill>
          <a:blip r:embed="rId1"/>
          <a:srcRect l="0" t="0" r="3431" b="14882"/>
          <a:stretch/>
        </p:blipFill>
        <p:spPr>
          <a:xfrm>
            <a:off x="7704000" y="360000"/>
            <a:ext cx="1440000" cy="1015200"/>
          </a:xfrm>
          <a:prstGeom prst="rect">
            <a:avLst/>
          </a:prstGeom>
          <a:ln w="0">
            <a:noFill/>
          </a:ln>
        </p:spPr>
      </p:pic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Bulle narrative : ronde 7"/>
          <p:cNvSpPr/>
          <p:nvPr/>
        </p:nvSpPr>
        <p:spPr>
          <a:xfrm>
            <a:off x="129600" y="900000"/>
            <a:ext cx="4370400" cy="3600000"/>
          </a:xfrm>
          <a:custGeom>
            <a:avLst/>
            <a:gdLst>
              <a:gd name="textAreaLeft" fmla="*/ 0 w 4370400"/>
              <a:gd name="textAreaRight" fmla="*/ 4370760 w 4370400"/>
              <a:gd name="textAreaTop" fmla="*/ 0 h 3600000"/>
              <a:gd name="textAreaBottom" fmla="*/ 3600360 h 360000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Au supermarché,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le pâtissier a préparé 350    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macarons dont 140 au chocolat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et le reste aux fruits.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Combien de macarons aux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fruits y a-t-il ?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49" name="Bulle narrative : ronde 1"/>
          <p:cNvSpPr/>
          <p:nvPr/>
        </p:nvSpPr>
        <p:spPr>
          <a:xfrm>
            <a:off x="4500000" y="3060000"/>
            <a:ext cx="4644000" cy="3728520"/>
          </a:xfrm>
          <a:custGeom>
            <a:avLst/>
            <a:gdLst>
              <a:gd name="textAreaLeft" fmla="*/ 0 w 4644000"/>
              <a:gd name="textAreaRight" fmla="*/ 4644360 w 4644000"/>
              <a:gd name="textAreaTop" fmla="*/ 0 h 3728520"/>
              <a:gd name="textAreaBottom" fmla="*/ 3728880 h 372852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Dans la vitrine, il y a 120   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macarons.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La vendeuse veut les ranger en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boites de 10.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Combien de boites peut-elle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faire ?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50" name=""/>
          <p:cNvSpPr/>
          <p:nvPr/>
        </p:nvSpPr>
        <p:spPr>
          <a:xfrm flipH="1">
            <a:off x="2160000" y="540000"/>
            <a:ext cx="4680000" cy="612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120000" bIns="612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1" name=""/>
          <p:cNvSpPr/>
          <p:nvPr/>
        </p:nvSpPr>
        <p:spPr>
          <a:xfrm>
            <a:off x="180000" y="56448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"/>
          <p:cNvSpPr/>
          <p:nvPr/>
        </p:nvSpPr>
        <p:spPr>
          <a:xfrm>
            <a:off x="7740720" y="210312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ZoneTexte 11"/>
          <p:cNvSpPr/>
          <p:nvPr/>
        </p:nvSpPr>
        <p:spPr>
          <a:xfrm>
            <a:off x="18360" y="1080000"/>
            <a:ext cx="3221640" cy="88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</a:rPr>
              <a:t>Je cherche une partie des macarons.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ZoneTexte 15"/>
          <p:cNvSpPr/>
          <p:nvPr/>
        </p:nvSpPr>
        <p:spPr>
          <a:xfrm>
            <a:off x="51480" y="2234520"/>
            <a:ext cx="354852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représente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Rectangle 3"/>
          <p:cNvSpPr/>
          <p:nvPr/>
        </p:nvSpPr>
        <p:spPr>
          <a:xfrm>
            <a:off x="105480" y="2690280"/>
            <a:ext cx="3314520" cy="5346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350 macarons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Rectangle 4"/>
          <p:cNvSpPr/>
          <p:nvPr/>
        </p:nvSpPr>
        <p:spPr>
          <a:xfrm>
            <a:off x="1991160" y="3224880"/>
            <a:ext cx="1428840" cy="5346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fruits 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Rectangle 12"/>
          <p:cNvSpPr/>
          <p:nvPr/>
        </p:nvSpPr>
        <p:spPr>
          <a:xfrm>
            <a:off x="105480" y="3224880"/>
            <a:ext cx="188568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140 </a:t>
            </a:r>
            <a:r>
              <a:rPr b="0" lang="fr-FR" sz="2000" spc="-1" strike="noStrike">
                <a:solidFill>
                  <a:schemeClr val="lt1"/>
                </a:solidFill>
                <a:latin typeface="Calibri"/>
              </a:rPr>
              <a:t>(choco)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ZoneTexte 13"/>
          <p:cNvSpPr/>
          <p:nvPr/>
        </p:nvSpPr>
        <p:spPr>
          <a:xfrm>
            <a:off x="180000" y="4140000"/>
            <a:ext cx="2935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350 − 140 = …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ZoneTexte 14"/>
          <p:cNvSpPr/>
          <p:nvPr/>
        </p:nvSpPr>
        <p:spPr>
          <a:xfrm>
            <a:off x="2215080" y="4140000"/>
            <a:ext cx="9000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210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ZoneTexte 16"/>
          <p:cNvSpPr/>
          <p:nvPr/>
        </p:nvSpPr>
        <p:spPr>
          <a:xfrm>
            <a:off x="51480" y="5493600"/>
            <a:ext cx="3548520" cy="88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</a:rPr>
              <a:t>Il y a 210 macarons aux fruits.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Rectangle : coins arrondis 1"/>
          <p:cNvSpPr/>
          <p:nvPr/>
        </p:nvSpPr>
        <p:spPr>
          <a:xfrm>
            <a:off x="3358800" y="1240200"/>
            <a:ext cx="544680" cy="5446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Rectangle : coins arrondis 2"/>
          <p:cNvSpPr/>
          <p:nvPr/>
        </p:nvSpPr>
        <p:spPr>
          <a:xfrm>
            <a:off x="3420000" y="2690280"/>
            <a:ext cx="544320" cy="5446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Rectangle : coins arrondis 3"/>
          <p:cNvSpPr/>
          <p:nvPr/>
        </p:nvSpPr>
        <p:spPr>
          <a:xfrm>
            <a:off x="3420000" y="4213440"/>
            <a:ext cx="539280" cy="539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Rectangle : coins arrondis 4"/>
          <p:cNvSpPr/>
          <p:nvPr/>
        </p:nvSpPr>
        <p:spPr>
          <a:xfrm>
            <a:off x="3420000" y="5586480"/>
            <a:ext cx="539280" cy="539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"/>
          <p:cNvSpPr/>
          <p:nvPr/>
        </p:nvSpPr>
        <p:spPr>
          <a:xfrm>
            <a:off x="4500000" y="977040"/>
            <a:ext cx="360" cy="56829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682960" bIns="568296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68" name="Image 1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3904560" y="1080000"/>
            <a:ext cx="1675080" cy="863280"/>
          </a:xfrm>
          <a:prstGeom prst="rect">
            <a:avLst/>
          </a:prstGeom>
          <a:ln w="0">
            <a:noFill/>
          </a:ln>
        </p:spPr>
      </p:pic>
      <p:pic>
        <p:nvPicPr>
          <p:cNvPr id="69" name="Image 3" descr=""/>
          <p:cNvPicPr/>
          <p:nvPr/>
        </p:nvPicPr>
        <p:blipFill>
          <a:blip r:embed="rId2"/>
          <a:srcRect l="0" t="0" r="35587" b="49886"/>
          <a:stretch/>
        </p:blipFill>
        <p:spPr>
          <a:xfrm>
            <a:off x="3965040" y="2556000"/>
            <a:ext cx="1610640" cy="863280"/>
          </a:xfrm>
          <a:prstGeom prst="rect">
            <a:avLst/>
          </a:prstGeom>
          <a:ln w="0">
            <a:noFill/>
          </a:ln>
        </p:spPr>
      </p:pic>
      <p:pic>
        <p:nvPicPr>
          <p:cNvPr id="70" name="Image 6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3996720" y="4140000"/>
            <a:ext cx="1583280" cy="863280"/>
          </a:xfrm>
          <a:prstGeom prst="rect">
            <a:avLst/>
          </a:prstGeom>
          <a:ln w="0">
            <a:noFill/>
          </a:ln>
        </p:spPr>
      </p:pic>
      <p:pic>
        <p:nvPicPr>
          <p:cNvPr id="71" name="Image 8" descr=""/>
          <p:cNvPicPr/>
          <p:nvPr/>
        </p:nvPicPr>
        <p:blipFill>
          <a:blip r:embed="rId4"/>
          <a:srcRect l="0" t="683" r="0" b="683"/>
          <a:stretch/>
        </p:blipFill>
        <p:spPr>
          <a:xfrm>
            <a:off x="3965760" y="5436000"/>
            <a:ext cx="1581480" cy="863280"/>
          </a:xfrm>
          <a:prstGeom prst="rect">
            <a:avLst/>
          </a:prstGeom>
          <a:ln w="0">
            <a:noFill/>
          </a:ln>
        </p:spPr>
      </p:pic>
      <p:sp>
        <p:nvSpPr>
          <p:cNvPr id="72" name="ZoneTexte 1"/>
          <p:cNvSpPr/>
          <p:nvPr/>
        </p:nvSpPr>
        <p:spPr>
          <a:xfrm>
            <a:off x="5580000" y="1080000"/>
            <a:ext cx="3564000" cy="973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</a:rPr>
              <a:t>Je cherche le nombre de parts que je peux faire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Rectangle 2"/>
          <p:cNvSpPr/>
          <p:nvPr/>
        </p:nvSpPr>
        <p:spPr>
          <a:xfrm>
            <a:off x="6300000" y="2647800"/>
            <a:ext cx="2423160" cy="5346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120 macarons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Rectangle 5"/>
          <p:cNvSpPr/>
          <p:nvPr/>
        </p:nvSpPr>
        <p:spPr>
          <a:xfrm>
            <a:off x="6300000" y="3157920"/>
            <a:ext cx="73908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10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ZoneTexte 4"/>
          <p:cNvSpPr/>
          <p:nvPr/>
        </p:nvSpPr>
        <p:spPr>
          <a:xfrm>
            <a:off x="5760000" y="4282920"/>
            <a:ext cx="1964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120 : 10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ZoneTexte 5"/>
          <p:cNvSpPr/>
          <p:nvPr/>
        </p:nvSpPr>
        <p:spPr>
          <a:xfrm>
            <a:off x="7380000" y="4282920"/>
            <a:ext cx="7542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ZoneTexte 6"/>
          <p:cNvSpPr/>
          <p:nvPr/>
        </p:nvSpPr>
        <p:spPr>
          <a:xfrm>
            <a:off x="5760000" y="5453640"/>
            <a:ext cx="2880000" cy="88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</a:rPr>
              <a:t>Elle peut faire 10 boites.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Rectangle 17"/>
          <p:cNvSpPr/>
          <p:nvPr/>
        </p:nvSpPr>
        <p:spPr>
          <a:xfrm>
            <a:off x="7984080" y="3166560"/>
            <a:ext cx="73908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10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Rectangle 18"/>
          <p:cNvSpPr/>
          <p:nvPr/>
        </p:nvSpPr>
        <p:spPr>
          <a:xfrm>
            <a:off x="7138080" y="3182400"/>
            <a:ext cx="739080" cy="53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Accolade fermante 20"/>
          <p:cNvSpPr/>
          <p:nvPr/>
        </p:nvSpPr>
        <p:spPr>
          <a:xfrm rot="5400000">
            <a:off x="7372800" y="2798280"/>
            <a:ext cx="268920" cy="215496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Rectangle 21"/>
          <p:cNvSpPr/>
          <p:nvPr/>
        </p:nvSpPr>
        <p:spPr>
          <a:xfrm>
            <a:off x="6474600" y="3981240"/>
            <a:ext cx="2109960" cy="33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ZoneTexte 3"/>
          <p:cNvSpPr/>
          <p:nvPr/>
        </p:nvSpPr>
        <p:spPr>
          <a:xfrm>
            <a:off x="5580000" y="2244240"/>
            <a:ext cx="354852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représente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"/>
          <p:cNvSpPr/>
          <p:nvPr/>
        </p:nvSpPr>
        <p:spPr>
          <a:xfrm>
            <a:off x="1440000" y="62028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"/>
          <p:cNvSpPr/>
          <p:nvPr/>
        </p:nvSpPr>
        <p:spPr>
          <a:xfrm>
            <a:off x="6120000" y="63000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Bulle narrative : ronde 2"/>
          <p:cNvSpPr/>
          <p:nvPr/>
        </p:nvSpPr>
        <p:spPr>
          <a:xfrm>
            <a:off x="129600" y="900000"/>
            <a:ext cx="4370400" cy="3600000"/>
          </a:xfrm>
          <a:custGeom>
            <a:avLst/>
            <a:gdLst>
              <a:gd name="textAreaLeft" fmla="*/ 0 w 4370400"/>
              <a:gd name="textAreaRight" fmla="*/ 4370760 w 4370400"/>
              <a:gd name="textAreaTop" fmla="*/ 0 h 3600000"/>
              <a:gd name="textAreaBottom" fmla="*/ 3600360 h 360000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     </a:t>
            </a: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Le pâtissier a préparé </a:t>
            </a:r>
            <a:endParaRPr b="1" lang="fr-FR" sz="26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95 cookies. Il a déjà cuit 33    </a:t>
            </a:r>
            <a:endParaRPr b="1" lang="fr-FR" sz="26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cookies.</a:t>
            </a:r>
            <a:endParaRPr b="1" lang="fr-FR" sz="26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1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Combien de cookies </a:t>
            </a:r>
            <a:endParaRPr b="1" lang="fr-FR" sz="26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      </a:t>
            </a:r>
            <a:r>
              <a:rPr b="1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reste-t-il à cuire ?</a:t>
            </a:r>
            <a:endParaRPr b="1" lang="fr-FR" sz="26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87" name="Bulle narrative : ronde 3"/>
          <p:cNvSpPr/>
          <p:nvPr/>
        </p:nvSpPr>
        <p:spPr>
          <a:xfrm>
            <a:off x="4500000" y="3060000"/>
            <a:ext cx="4644000" cy="3728520"/>
          </a:xfrm>
          <a:custGeom>
            <a:avLst/>
            <a:gdLst>
              <a:gd name="textAreaLeft" fmla="*/ 0 w 4644000"/>
              <a:gd name="textAreaRight" fmla="*/ 4644360 w 4644000"/>
              <a:gd name="textAreaTop" fmla="*/ 0 h 3728520"/>
              <a:gd name="textAreaBottom" fmla="*/ 3728880 h 372852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     </a:t>
            </a: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Le pâtissier a préparé 72    </a:t>
            </a:r>
            <a:endParaRPr b="1" lang="fr-FR" sz="26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cookies. Il les vend par </a:t>
            </a:r>
            <a:endParaRPr b="1" lang="fr-FR" sz="26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paquets de 8. </a:t>
            </a:r>
            <a:endParaRPr b="1" lang="fr-FR" sz="26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1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Combien de paquets y a-t-il ? </a:t>
            </a:r>
            <a:endParaRPr b="1" lang="fr-FR" sz="26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88" name=""/>
          <p:cNvSpPr/>
          <p:nvPr/>
        </p:nvSpPr>
        <p:spPr>
          <a:xfrm flipH="1">
            <a:off x="2160000" y="540000"/>
            <a:ext cx="4680000" cy="612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120000" bIns="612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9" name=""/>
          <p:cNvSpPr/>
          <p:nvPr/>
        </p:nvSpPr>
        <p:spPr>
          <a:xfrm>
            <a:off x="180000" y="56448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"/>
          <p:cNvSpPr/>
          <p:nvPr/>
        </p:nvSpPr>
        <p:spPr>
          <a:xfrm>
            <a:off x="7740720" y="210312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1" name="Image 10" descr=""/>
          <p:cNvPicPr/>
          <p:nvPr/>
        </p:nvPicPr>
        <p:blipFill>
          <a:blip r:embed="rId1"/>
          <a:stretch/>
        </p:blipFill>
        <p:spPr>
          <a:xfrm>
            <a:off x="7560000" y="180000"/>
            <a:ext cx="1800000" cy="18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ZoneTexte 7"/>
          <p:cNvSpPr/>
          <p:nvPr/>
        </p:nvSpPr>
        <p:spPr>
          <a:xfrm>
            <a:off x="18360" y="1080000"/>
            <a:ext cx="3221640" cy="88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</a:rPr>
              <a:t>Je cherche une partie des cookies.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ZoneTexte 8"/>
          <p:cNvSpPr/>
          <p:nvPr/>
        </p:nvSpPr>
        <p:spPr>
          <a:xfrm>
            <a:off x="51480" y="2234520"/>
            <a:ext cx="354852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représente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ZoneTexte 9"/>
          <p:cNvSpPr/>
          <p:nvPr/>
        </p:nvSpPr>
        <p:spPr>
          <a:xfrm>
            <a:off x="664920" y="4140000"/>
            <a:ext cx="2935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95 – 33 = …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ZoneTexte 10"/>
          <p:cNvSpPr/>
          <p:nvPr/>
        </p:nvSpPr>
        <p:spPr>
          <a:xfrm>
            <a:off x="2215080" y="4140000"/>
            <a:ext cx="9000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62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ZoneTexte 12"/>
          <p:cNvSpPr/>
          <p:nvPr/>
        </p:nvSpPr>
        <p:spPr>
          <a:xfrm>
            <a:off x="411480" y="5400000"/>
            <a:ext cx="3188520" cy="88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</a:rPr>
              <a:t>Il reste 62 cookies à cuire.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Rectangle : coins arrondis 7"/>
          <p:cNvSpPr/>
          <p:nvPr/>
        </p:nvSpPr>
        <p:spPr>
          <a:xfrm>
            <a:off x="3358800" y="1240200"/>
            <a:ext cx="544680" cy="5446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Rectangle : coins arrondis 9"/>
          <p:cNvSpPr/>
          <p:nvPr/>
        </p:nvSpPr>
        <p:spPr>
          <a:xfrm>
            <a:off x="3420000" y="2690280"/>
            <a:ext cx="544320" cy="5446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Rectangle : coins arrondis 11"/>
          <p:cNvSpPr/>
          <p:nvPr/>
        </p:nvSpPr>
        <p:spPr>
          <a:xfrm>
            <a:off x="3420000" y="4213440"/>
            <a:ext cx="539280" cy="539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Rectangle : coins arrondis 12"/>
          <p:cNvSpPr/>
          <p:nvPr/>
        </p:nvSpPr>
        <p:spPr>
          <a:xfrm>
            <a:off x="3420000" y="5586480"/>
            <a:ext cx="539280" cy="539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"/>
          <p:cNvSpPr/>
          <p:nvPr/>
        </p:nvSpPr>
        <p:spPr>
          <a:xfrm>
            <a:off x="4500000" y="977040"/>
            <a:ext cx="360" cy="56829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682960" bIns="568296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04" name="Image 11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3904560" y="1080000"/>
            <a:ext cx="1675080" cy="863280"/>
          </a:xfrm>
          <a:prstGeom prst="rect">
            <a:avLst/>
          </a:prstGeom>
          <a:ln w="0">
            <a:noFill/>
          </a:ln>
        </p:spPr>
      </p:pic>
      <p:pic>
        <p:nvPicPr>
          <p:cNvPr id="105" name="Image 12" descr=""/>
          <p:cNvPicPr/>
          <p:nvPr/>
        </p:nvPicPr>
        <p:blipFill>
          <a:blip r:embed="rId2"/>
          <a:srcRect l="0" t="0" r="35587" b="49886"/>
          <a:stretch/>
        </p:blipFill>
        <p:spPr>
          <a:xfrm>
            <a:off x="3965040" y="2556000"/>
            <a:ext cx="1610640" cy="863280"/>
          </a:xfrm>
          <a:prstGeom prst="rect">
            <a:avLst/>
          </a:prstGeom>
          <a:ln w="0">
            <a:noFill/>
          </a:ln>
        </p:spPr>
      </p:pic>
      <p:pic>
        <p:nvPicPr>
          <p:cNvPr id="106" name="Image 13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3996720" y="4140000"/>
            <a:ext cx="1583280" cy="863280"/>
          </a:xfrm>
          <a:prstGeom prst="rect">
            <a:avLst/>
          </a:prstGeom>
          <a:ln w="0">
            <a:noFill/>
          </a:ln>
        </p:spPr>
      </p:pic>
      <p:pic>
        <p:nvPicPr>
          <p:cNvPr id="107" name="Image 14" descr=""/>
          <p:cNvPicPr/>
          <p:nvPr/>
        </p:nvPicPr>
        <p:blipFill>
          <a:blip r:embed="rId4"/>
          <a:srcRect l="0" t="683" r="0" b="683"/>
          <a:stretch/>
        </p:blipFill>
        <p:spPr>
          <a:xfrm>
            <a:off x="3965760" y="5436000"/>
            <a:ext cx="1581480" cy="863280"/>
          </a:xfrm>
          <a:prstGeom prst="rect">
            <a:avLst/>
          </a:prstGeom>
          <a:ln w="0">
            <a:noFill/>
          </a:ln>
        </p:spPr>
      </p:pic>
      <p:sp>
        <p:nvSpPr>
          <p:cNvPr id="108" name="ZoneTexte 18"/>
          <p:cNvSpPr/>
          <p:nvPr/>
        </p:nvSpPr>
        <p:spPr>
          <a:xfrm>
            <a:off x="5580000" y="1080000"/>
            <a:ext cx="3564000" cy="973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</a:rPr>
              <a:t>Je cherche le nombre de parts que je peux faire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ZoneTexte 19"/>
          <p:cNvSpPr/>
          <p:nvPr/>
        </p:nvSpPr>
        <p:spPr>
          <a:xfrm>
            <a:off x="6120000" y="4282920"/>
            <a:ext cx="1964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72 : 8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ZoneTexte 21"/>
          <p:cNvSpPr/>
          <p:nvPr/>
        </p:nvSpPr>
        <p:spPr>
          <a:xfrm>
            <a:off x="7380000" y="4282920"/>
            <a:ext cx="7542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9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ZoneTexte 23"/>
          <p:cNvSpPr/>
          <p:nvPr/>
        </p:nvSpPr>
        <p:spPr>
          <a:xfrm>
            <a:off x="5760000" y="5453640"/>
            <a:ext cx="2880000" cy="48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</a:rPr>
              <a:t>Il y a 9 paquets.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ZoneTexte 24"/>
          <p:cNvSpPr/>
          <p:nvPr/>
        </p:nvSpPr>
        <p:spPr>
          <a:xfrm>
            <a:off x="5580000" y="2244240"/>
            <a:ext cx="354852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représente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"/>
          <p:cNvSpPr/>
          <p:nvPr/>
        </p:nvSpPr>
        <p:spPr>
          <a:xfrm>
            <a:off x="1440000" y="62028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6120000" y="63000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Rectangle 6"/>
          <p:cNvSpPr/>
          <p:nvPr/>
        </p:nvSpPr>
        <p:spPr>
          <a:xfrm>
            <a:off x="405360" y="2740320"/>
            <a:ext cx="2654640" cy="4280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chemeClr val="lt1"/>
                </a:solidFill>
                <a:latin typeface="Calibri"/>
              </a:rPr>
              <a:t>95 cookies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Rectangle 7"/>
          <p:cNvSpPr/>
          <p:nvPr/>
        </p:nvSpPr>
        <p:spPr>
          <a:xfrm>
            <a:off x="1780920" y="3168720"/>
            <a:ext cx="1279080" cy="4280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Reste 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Rectangle 8"/>
          <p:cNvSpPr/>
          <p:nvPr/>
        </p:nvSpPr>
        <p:spPr>
          <a:xfrm>
            <a:off x="405360" y="3168720"/>
            <a:ext cx="1375200" cy="4312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33 cuits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Rectangle 9"/>
          <p:cNvSpPr/>
          <p:nvPr/>
        </p:nvSpPr>
        <p:spPr>
          <a:xfrm>
            <a:off x="6366960" y="2700000"/>
            <a:ext cx="2086920" cy="4604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72 cookies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Rectangle 10"/>
          <p:cNvSpPr/>
          <p:nvPr/>
        </p:nvSpPr>
        <p:spPr>
          <a:xfrm>
            <a:off x="6366960" y="3139200"/>
            <a:ext cx="636480" cy="4640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Rectangle 14"/>
          <p:cNvSpPr/>
          <p:nvPr/>
        </p:nvSpPr>
        <p:spPr>
          <a:xfrm>
            <a:off x="7817400" y="3146760"/>
            <a:ext cx="636480" cy="4636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Rectangle 11"/>
          <p:cNvSpPr/>
          <p:nvPr/>
        </p:nvSpPr>
        <p:spPr>
          <a:xfrm>
            <a:off x="7088760" y="3160800"/>
            <a:ext cx="636480" cy="463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Accolade fermante 21"/>
          <p:cNvSpPr/>
          <p:nvPr/>
        </p:nvSpPr>
        <p:spPr>
          <a:xfrm rot="5400000">
            <a:off x="7291440" y="2829600"/>
            <a:ext cx="231480" cy="185580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Rectangle 22"/>
          <p:cNvSpPr/>
          <p:nvPr/>
        </p:nvSpPr>
        <p:spPr>
          <a:xfrm>
            <a:off x="6517440" y="3848400"/>
            <a:ext cx="1816920" cy="29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Bulle narrative : ronde 4"/>
          <p:cNvSpPr/>
          <p:nvPr/>
        </p:nvSpPr>
        <p:spPr>
          <a:xfrm>
            <a:off x="129600" y="900000"/>
            <a:ext cx="4370400" cy="3600000"/>
          </a:xfrm>
          <a:custGeom>
            <a:avLst/>
            <a:gdLst>
              <a:gd name="textAreaLeft" fmla="*/ 0 w 4370400"/>
              <a:gd name="textAreaRight" fmla="*/ 4370760 w 4370400"/>
              <a:gd name="textAreaTop" fmla="*/ 0 h 3600000"/>
              <a:gd name="textAreaBottom" fmla="*/ 3600360 h 360000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L’agricultrice a 84 kilos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de tomates, 17 kilos de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tomates jaunes et le reste sont 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des tomates rouges.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Combien de kilos de tomates  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rouges y a-t-il ?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126" name="Bulle narrative : ronde 5"/>
          <p:cNvSpPr/>
          <p:nvPr/>
        </p:nvSpPr>
        <p:spPr>
          <a:xfrm>
            <a:off x="4320000" y="3060000"/>
            <a:ext cx="4824000" cy="3728520"/>
          </a:xfrm>
          <a:custGeom>
            <a:avLst/>
            <a:gdLst>
              <a:gd name="textAreaLeft" fmla="*/ 0 w 4824000"/>
              <a:gd name="textAreaRight" fmla="*/ 4824360 w 4824000"/>
              <a:gd name="textAreaTop" fmla="*/ 0 h 3728520"/>
              <a:gd name="textAreaBottom" fmla="*/ 3728880 h 372852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L’agricultrice a récolté 35 kilos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de tomates rouges, 29 kilos de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tomates jaunes.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Elle les vend par cageots de 8 kg.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Combien de cageots cela fait-il ?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127" name=""/>
          <p:cNvSpPr/>
          <p:nvPr/>
        </p:nvSpPr>
        <p:spPr>
          <a:xfrm flipH="1">
            <a:off x="2160000" y="540000"/>
            <a:ext cx="4680000" cy="612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120000" bIns="612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8" name=""/>
          <p:cNvSpPr/>
          <p:nvPr/>
        </p:nvSpPr>
        <p:spPr>
          <a:xfrm>
            <a:off x="180000" y="56448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"/>
          <p:cNvSpPr/>
          <p:nvPr/>
        </p:nvSpPr>
        <p:spPr>
          <a:xfrm>
            <a:off x="7740720" y="210312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0" name="Image 15" descr=""/>
          <p:cNvPicPr/>
          <p:nvPr/>
        </p:nvPicPr>
        <p:blipFill>
          <a:blip r:embed="rId1"/>
          <a:stretch/>
        </p:blipFill>
        <p:spPr>
          <a:xfrm>
            <a:off x="7945200" y="303120"/>
            <a:ext cx="1198800" cy="18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ZoneTexte 20"/>
          <p:cNvSpPr/>
          <p:nvPr/>
        </p:nvSpPr>
        <p:spPr>
          <a:xfrm>
            <a:off x="18360" y="1080000"/>
            <a:ext cx="3221640" cy="88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</a:rPr>
              <a:t>Je cherche une partie des tomates.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ZoneTexte 25"/>
          <p:cNvSpPr/>
          <p:nvPr/>
        </p:nvSpPr>
        <p:spPr>
          <a:xfrm>
            <a:off x="51480" y="2234520"/>
            <a:ext cx="354852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représente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ZoneTexte 26"/>
          <p:cNvSpPr/>
          <p:nvPr/>
        </p:nvSpPr>
        <p:spPr>
          <a:xfrm>
            <a:off x="180000" y="4140000"/>
            <a:ext cx="2935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84 − 17 = …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ZoneTexte 27"/>
          <p:cNvSpPr/>
          <p:nvPr/>
        </p:nvSpPr>
        <p:spPr>
          <a:xfrm>
            <a:off x="1800000" y="4140000"/>
            <a:ext cx="9000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67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ZoneTexte 28"/>
          <p:cNvSpPr/>
          <p:nvPr/>
        </p:nvSpPr>
        <p:spPr>
          <a:xfrm>
            <a:off x="51480" y="5400000"/>
            <a:ext cx="3548520" cy="88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</a:rPr>
              <a:t>Il y a 67 kilos de tomates rouges.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Rectangle : coins arrondis 13"/>
          <p:cNvSpPr/>
          <p:nvPr/>
        </p:nvSpPr>
        <p:spPr>
          <a:xfrm>
            <a:off x="3358800" y="1240200"/>
            <a:ext cx="544680" cy="5446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Rectangle : coins arrondis 14"/>
          <p:cNvSpPr/>
          <p:nvPr/>
        </p:nvSpPr>
        <p:spPr>
          <a:xfrm>
            <a:off x="3420000" y="2690280"/>
            <a:ext cx="544320" cy="5446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Rectangle : coins arrondis 15"/>
          <p:cNvSpPr/>
          <p:nvPr/>
        </p:nvSpPr>
        <p:spPr>
          <a:xfrm>
            <a:off x="3420000" y="4213440"/>
            <a:ext cx="539280" cy="539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Rectangle : coins arrondis 16"/>
          <p:cNvSpPr/>
          <p:nvPr/>
        </p:nvSpPr>
        <p:spPr>
          <a:xfrm>
            <a:off x="3420000" y="5586480"/>
            <a:ext cx="539280" cy="539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"/>
          <p:cNvSpPr/>
          <p:nvPr/>
        </p:nvSpPr>
        <p:spPr>
          <a:xfrm>
            <a:off x="4500000" y="977040"/>
            <a:ext cx="360" cy="56829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682960" bIns="568296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43" name="Image 4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3904560" y="1080000"/>
            <a:ext cx="1675080" cy="863280"/>
          </a:xfrm>
          <a:prstGeom prst="rect">
            <a:avLst/>
          </a:prstGeom>
          <a:ln w="0">
            <a:noFill/>
          </a:ln>
        </p:spPr>
      </p:pic>
      <p:pic>
        <p:nvPicPr>
          <p:cNvPr id="144" name="Image 17" descr=""/>
          <p:cNvPicPr/>
          <p:nvPr/>
        </p:nvPicPr>
        <p:blipFill>
          <a:blip r:embed="rId2"/>
          <a:srcRect l="0" t="0" r="35587" b="49886"/>
          <a:stretch/>
        </p:blipFill>
        <p:spPr>
          <a:xfrm>
            <a:off x="3965040" y="2556000"/>
            <a:ext cx="1610640" cy="863280"/>
          </a:xfrm>
          <a:prstGeom prst="rect">
            <a:avLst/>
          </a:prstGeom>
          <a:ln w="0">
            <a:noFill/>
          </a:ln>
        </p:spPr>
      </p:pic>
      <p:pic>
        <p:nvPicPr>
          <p:cNvPr id="145" name="Image 18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3996720" y="4140000"/>
            <a:ext cx="1583280" cy="863280"/>
          </a:xfrm>
          <a:prstGeom prst="rect">
            <a:avLst/>
          </a:prstGeom>
          <a:ln w="0">
            <a:noFill/>
          </a:ln>
        </p:spPr>
      </p:pic>
      <p:pic>
        <p:nvPicPr>
          <p:cNvPr id="146" name="Image 20" descr=""/>
          <p:cNvPicPr/>
          <p:nvPr/>
        </p:nvPicPr>
        <p:blipFill>
          <a:blip r:embed="rId4"/>
          <a:srcRect l="0" t="683" r="0" b="683"/>
          <a:stretch/>
        </p:blipFill>
        <p:spPr>
          <a:xfrm>
            <a:off x="3965760" y="5436000"/>
            <a:ext cx="1581480" cy="863280"/>
          </a:xfrm>
          <a:prstGeom prst="rect">
            <a:avLst/>
          </a:prstGeom>
          <a:ln w="0">
            <a:noFill/>
          </a:ln>
        </p:spPr>
      </p:pic>
      <p:sp>
        <p:nvSpPr>
          <p:cNvPr id="147" name="ZoneTexte 29"/>
          <p:cNvSpPr/>
          <p:nvPr/>
        </p:nvSpPr>
        <p:spPr>
          <a:xfrm>
            <a:off x="5580000" y="1080000"/>
            <a:ext cx="3564000" cy="882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</a:rPr>
              <a:t>Je cherche le nombre de cageots.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ZoneTexte 30"/>
          <p:cNvSpPr/>
          <p:nvPr/>
        </p:nvSpPr>
        <p:spPr>
          <a:xfrm>
            <a:off x="5760000" y="4282920"/>
            <a:ext cx="23400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35 + 29 = 64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64 : 8 = 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32"/>
          <p:cNvSpPr/>
          <p:nvPr/>
        </p:nvSpPr>
        <p:spPr>
          <a:xfrm>
            <a:off x="5760000" y="5453640"/>
            <a:ext cx="3240000" cy="48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</a:rPr>
              <a:t>Il y a 8 cageaots.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ZoneTexte 33"/>
          <p:cNvSpPr/>
          <p:nvPr/>
        </p:nvSpPr>
        <p:spPr>
          <a:xfrm>
            <a:off x="5580000" y="2244240"/>
            <a:ext cx="354852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représente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"/>
          <p:cNvSpPr/>
          <p:nvPr/>
        </p:nvSpPr>
        <p:spPr>
          <a:xfrm>
            <a:off x="1440000" y="62028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6120000" y="63000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Rectangle 15"/>
          <p:cNvSpPr/>
          <p:nvPr/>
        </p:nvSpPr>
        <p:spPr>
          <a:xfrm>
            <a:off x="405360" y="2690280"/>
            <a:ext cx="2654640" cy="4280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chemeClr val="lt1"/>
                </a:solidFill>
                <a:latin typeface="Calibri"/>
              </a:rPr>
              <a:t>84 kilos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Rectangle 16"/>
          <p:cNvSpPr/>
          <p:nvPr/>
        </p:nvSpPr>
        <p:spPr>
          <a:xfrm>
            <a:off x="1780920" y="3118680"/>
            <a:ext cx="1279080" cy="4280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Reste 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Rectangle 19"/>
          <p:cNvSpPr/>
          <p:nvPr/>
        </p:nvSpPr>
        <p:spPr>
          <a:xfrm>
            <a:off x="405360" y="3118680"/>
            <a:ext cx="1375200" cy="4312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17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Rectangle 20"/>
          <p:cNvSpPr/>
          <p:nvPr/>
        </p:nvSpPr>
        <p:spPr>
          <a:xfrm>
            <a:off x="6300000" y="2783520"/>
            <a:ext cx="2081160" cy="36756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chemeClr val="lt1"/>
                </a:solidFill>
                <a:latin typeface="Calibri"/>
              </a:rPr>
              <a:t>35 + 29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Rectangle 23"/>
          <p:cNvSpPr/>
          <p:nvPr/>
        </p:nvSpPr>
        <p:spPr>
          <a:xfrm>
            <a:off x="6300000" y="3141720"/>
            <a:ext cx="634680" cy="4626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8</a:t>
            </a: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8" name="Rectangle 24"/>
          <p:cNvSpPr/>
          <p:nvPr/>
        </p:nvSpPr>
        <p:spPr>
          <a:xfrm>
            <a:off x="7746480" y="3149280"/>
            <a:ext cx="634680" cy="4626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8</a:t>
            </a:r>
            <a:endParaRPr b="0" lang="fr-FR" sz="2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9" name="Rectangle 25"/>
          <p:cNvSpPr/>
          <p:nvPr/>
        </p:nvSpPr>
        <p:spPr>
          <a:xfrm>
            <a:off x="7019640" y="3163320"/>
            <a:ext cx="635040" cy="46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Accolade fermante 18"/>
          <p:cNvSpPr/>
          <p:nvPr/>
        </p:nvSpPr>
        <p:spPr>
          <a:xfrm rot="5400000">
            <a:off x="7221960" y="2833200"/>
            <a:ext cx="230760" cy="185076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Rectangle 26"/>
          <p:cNvSpPr/>
          <p:nvPr/>
        </p:nvSpPr>
        <p:spPr>
          <a:xfrm>
            <a:off x="6450120" y="3849120"/>
            <a:ext cx="1811880" cy="2908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0" dur="indefinite" restart="never" nodeType="tmRoot">
          <p:childTnLst>
            <p:seq>
              <p:cTn id="71" dur="indefinite" nodeType="mainSeq">
                <p:childTnLst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3035</TotalTime>
  <Application>LibreOffice/7.4.3.2$Windows_X86_64 LibreOffice_project/1048a8393ae2eeec98dff31b5c133c5f1d08b890</Application>
  <AppVersion>15.0000</AppVersion>
  <Words>234</Words>
  <Paragraphs>52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2025-08-18T16:30:22Z</dcterms:modified>
  <cp:revision>100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